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15"/>
  </p:notesMasterIdLst>
  <p:handoutMasterIdLst>
    <p:handoutMasterId r:id="rId116"/>
  </p:handoutMasterIdLst>
  <p:sldIdLst>
    <p:sldId id="467" r:id="rId5"/>
    <p:sldId id="533" r:id="rId6"/>
    <p:sldId id="499" r:id="rId7"/>
    <p:sldId id="500" r:id="rId8"/>
    <p:sldId id="501" r:id="rId9"/>
    <p:sldId id="492" r:id="rId10"/>
    <p:sldId id="502" r:id="rId11"/>
    <p:sldId id="503" r:id="rId12"/>
    <p:sldId id="555" r:id="rId13"/>
    <p:sldId id="556" r:id="rId14"/>
    <p:sldId id="504" r:id="rId15"/>
    <p:sldId id="549" r:id="rId16"/>
    <p:sldId id="550" r:id="rId17"/>
    <p:sldId id="551" r:id="rId18"/>
    <p:sldId id="552" r:id="rId19"/>
    <p:sldId id="553" r:id="rId20"/>
    <p:sldId id="55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458" r:id="rId29"/>
    <p:sldId id="382" r:id="rId30"/>
    <p:sldId id="513" r:id="rId31"/>
    <p:sldId id="383" r:id="rId32"/>
    <p:sldId id="532" r:id="rId33"/>
    <p:sldId id="325" r:id="rId34"/>
    <p:sldId id="535" r:id="rId35"/>
    <p:sldId id="536" r:id="rId36"/>
    <p:sldId id="326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8" r:id="rId46"/>
    <p:sldId id="537" r:id="rId47"/>
    <p:sldId id="514" r:id="rId48"/>
    <p:sldId id="515" r:id="rId49"/>
    <p:sldId id="516" r:id="rId50"/>
    <p:sldId id="518" r:id="rId51"/>
    <p:sldId id="517" r:id="rId52"/>
    <p:sldId id="525" r:id="rId53"/>
    <p:sldId id="528" r:id="rId54"/>
    <p:sldId id="526" r:id="rId55"/>
    <p:sldId id="527" r:id="rId56"/>
    <p:sldId id="519" r:id="rId57"/>
    <p:sldId id="529" r:id="rId58"/>
    <p:sldId id="530" r:id="rId59"/>
    <p:sldId id="520" r:id="rId60"/>
    <p:sldId id="531" r:id="rId61"/>
    <p:sldId id="521" r:id="rId62"/>
    <p:sldId id="522" r:id="rId63"/>
    <p:sldId id="523" r:id="rId64"/>
    <p:sldId id="524" r:id="rId65"/>
    <p:sldId id="538" r:id="rId66"/>
    <p:sldId id="333" r:id="rId67"/>
    <p:sldId id="334" r:id="rId68"/>
    <p:sldId id="471" r:id="rId69"/>
    <p:sldId id="473" r:id="rId70"/>
    <p:sldId id="401" r:id="rId71"/>
    <p:sldId id="474" r:id="rId72"/>
    <p:sldId id="402" r:id="rId73"/>
    <p:sldId id="475" r:id="rId74"/>
    <p:sldId id="403" r:id="rId75"/>
    <p:sldId id="557" r:id="rId76"/>
    <p:sldId id="445" r:id="rId77"/>
    <p:sldId id="498" r:id="rId78"/>
    <p:sldId id="432" r:id="rId79"/>
    <p:sldId id="433" r:id="rId80"/>
    <p:sldId id="434" r:id="rId81"/>
    <p:sldId id="411" r:id="rId82"/>
    <p:sldId id="412" r:id="rId83"/>
    <p:sldId id="413" r:id="rId84"/>
    <p:sldId id="414" r:id="rId85"/>
    <p:sldId id="446" r:id="rId86"/>
    <p:sldId id="483" r:id="rId87"/>
    <p:sldId id="435" r:id="rId88"/>
    <p:sldId id="449" r:id="rId89"/>
    <p:sldId id="450" r:id="rId90"/>
    <p:sldId id="452" r:id="rId91"/>
    <p:sldId id="451" r:id="rId92"/>
    <p:sldId id="416" r:id="rId93"/>
    <p:sldId id="477" r:id="rId94"/>
    <p:sldId id="478" r:id="rId95"/>
    <p:sldId id="484" r:id="rId96"/>
    <p:sldId id="480" r:id="rId97"/>
    <p:sldId id="417" r:id="rId98"/>
    <p:sldId id="418" r:id="rId99"/>
    <p:sldId id="436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47" r:id="rId108"/>
    <p:sldId id="427" r:id="rId109"/>
    <p:sldId id="437" r:id="rId110"/>
    <p:sldId id="438" r:id="rId111"/>
    <p:sldId id="439" r:id="rId112"/>
    <p:sldId id="485" r:id="rId113"/>
    <p:sldId id="486" r:id="rId1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 autoAdjust="0"/>
    <p:restoredTop sz="95545" autoAdjust="0"/>
  </p:normalViewPr>
  <p:slideViewPr>
    <p:cSldViewPr>
      <p:cViewPr>
        <p:scale>
          <a:sx n="95" d="100"/>
          <a:sy n="95" d="100"/>
        </p:scale>
        <p:origin x="2288" y="200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notesMaster" Target="notesMasters/notesMaster1.xml"/><Relationship Id="rId116" Type="http://schemas.openxmlformats.org/officeDocument/2006/relationships/handoutMaster" Target="handoutMasters/handout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12/19/17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Relationship Id="rId3" Type="http://schemas.openxmlformats.org/officeDocument/2006/relationships/hyperlink" Target="http://en.wikipedia.org/wiki/Rope_(data_structure)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Relationship Id="rId3" Type="http://schemas.openxmlformats.org/officeDocument/2006/relationships/hyperlink" Target="http://en.wikipedia.org/wiki/Rope_(data_structure)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hyperlink" Target="http://www.ultrapico.com/expresso.htm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4" y="2413934"/>
            <a:ext cx="7673975" cy="1152623"/>
          </a:xfrm>
        </p:spPr>
        <p:txBody>
          <a:bodyPr/>
          <a:lstStyle/>
          <a:p>
            <a:r>
              <a:rPr lang="en-US" sz="4400" dirty="0" smtClean="0"/>
              <a:t>BASIC CODING IN C</a:t>
            </a:r>
            <a:r>
              <a:rPr lang="ru-RU" sz="4400" dirty="0" smtClean="0"/>
              <a:t># 7.0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Anzhelika Kravchuk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p2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</a:t>
            </a:r>
            <a:r>
              <a:rPr lang="ru-RU" dirty="0"/>
              <a:t>ссылочного и значимого </a:t>
            </a:r>
            <a:r>
              <a:rPr lang="ru-RU" dirty="0" smtClean="0"/>
              <a:t>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6953" y="952408"/>
            <a:ext cx="8726606" cy="3156716"/>
            <a:chOff x="226953" y="952408"/>
            <a:chExt cx="8726606" cy="3156716"/>
          </a:xfrm>
        </p:grpSpPr>
        <p:sp>
          <p:nvSpPr>
            <p:cNvPr id="3" name="Rectangle 2"/>
            <p:cNvSpPr/>
            <p:nvPr/>
          </p:nvSpPr>
          <p:spPr>
            <a:xfrm>
              <a:off x="226953" y="952408"/>
              <a:ext cx="87266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Переменная представляет именованное место в памяти для хранения порции данных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3365" y="1524507"/>
              <a:ext cx="3141245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Переменная характеризуется: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1530" y="2036249"/>
              <a:ext cx="3155416" cy="2072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Имя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Name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Адрес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Address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Тип данных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Data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type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Value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Область видимости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Scope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Время жизни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Lifetime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4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8458200" cy="351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подчеркивания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резервирует для собственного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использования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  <a:p>
            <a:pPr lvl="0"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4990" y="1066800"/>
            <a:ext cx="8854020" cy="4650614"/>
            <a:chOff x="144990" y="807044"/>
            <a:chExt cx="8854020" cy="4650614"/>
          </a:xfrm>
        </p:grpSpPr>
        <p:grpSp>
          <p:nvGrpSpPr>
            <p:cNvPr id="3" name="Group 2"/>
            <p:cNvGrpSpPr/>
            <p:nvPr/>
          </p:nvGrpSpPr>
          <p:grpSpPr>
            <a:xfrm>
              <a:off x="144990" y="990600"/>
              <a:ext cx="8854020" cy="4467058"/>
              <a:chOff x="0" y="943142"/>
              <a:chExt cx="8854020" cy="44670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029200" y="4495800"/>
                <a:ext cx="3824820" cy="9144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Тип выражения при присваивании должен соответствовать типу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переменной (</a:t>
                </a:r>
                <a:r>
                  <a:rPr lang="ru-RU" i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строгая типизация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Flowchart: Document 10"/>
              <p:cNvSpPr/>
              <p:nvPr/>
            </p:nvSpPr>
            <p:spPr>
              <a:xfrm>
                <a:off x="0" y="4495800"/>
                <a:ext cx="3887848" cy="914400"/>
              </a:xfrm>
              <a:prstGeom prst="flowChartDocument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 </a:t>
                </a:r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numberOfEmployees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;</a:t>
                </a:r>
              </a:p>
              <a:p>
                <a:pPr marL="179388"/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ru-RU" sz="1600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numberOfEmployees = "Hello";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010443" y="2727028"/>
                <a:ext cx="3812347" cy="1095935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При объявлении переменной, пока ей не присвоено значение, она содержит случайное значение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5029200" y="943142"/>
                <a:ext cx="381000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3200400" y="2249108"/>
                <a:ext cx="3732629" cy="78992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0" idx="1"/>
              </p:cNvCxnSpPr>
              <p:nvPr/>
            </p:nvCxnSpPr>
            <p:spPr>
              <a:xfrm flipH="1">
                <a:off x="3267222" y="4953000"/>
                <a:ext cx="1761978" cy="12726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3412212" y="949863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Camel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2133600" y="1135006"/>
              <a:ext cx="1278612" cy="47095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44990" y="1579596"/>
              <a:ext cx="518901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or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variableName1, variableName2;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variableName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value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3305" y="807044"/>
              <a:ext cx="1609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Pascal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087149" y="1167821"/>
              <a:ext cx="165462" cy="45539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Объявление </a:t>
            </a:r>
            <a:r>
              <a:rPr lang="ru-RU" dirty="0"/>
              <a:t>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00600"/>
            <a:chOff x="226951" y="914400"/>
            <a:chExt cx="8726607" cy="48006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685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При объявлении переменных вместо указания явного типа данных можно использовать ключевое слово </a:t>
              </a:r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var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(</a:t>
              </a:r>
              <a:r>
                <a:rPr lang="ru-RU" i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статическая типизация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71800" y="1905000"/>
              <a:ext cx="5981758" cy="10668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Неявную типизацию можно использовать для любых типов, включая массивы, обобщенные типы и пользовательские специальные типы</a:t>
              </a:r>
            </a:p>
          </p:txBody>
        </p:sp>
        <p:sp>
          <p:nvSpPr>
            <p:cNvPr id="7" name="Flowchart: Document 6"/>
            <p:cNvSpPr/>
            <p:nvPr/>
          </p:nvSpPr>
          <p:spPr>
            <a:xfrm>
              <a:off x="226951" y="2102825"/>
              <a:ext cx="2287648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var price = 20;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26951" y="3341372"/>
              <a:ext cx="3162357" cy="138302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Неявная типизация применима только для локальных переменных в контексте какого-то метода или свойства</a:t>
              </a:r>
            </a:p>
          </p:txBody>
        </p:sp>
        <p:sp>
          <p:nvSpPr>
            <p:cNvPr id="11" name="Flowchart: Document 10"/>
            <p:cNvSpPr/>
            <p:nvPr/>
          </p:nvSpPr>
          <p:spPr>
            <a:xfrm>
              <a:off x="3921131" y="3276600"/>
              <a:ext cx="5029200" cy="2438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class ThisWillNeverCompile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private </a:t>
              </a:r>
              <a:r>
                <a:rPr lang="ru-RU" sz="1600" dirty="0" err="1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someI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nt = 10;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public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MyMethod(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x, </a:t>
              </a:r>
              <a:r>
                <a:rPr lang="ru-RU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y) { }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85800" y="1600200"/>
              <a:ext cx="2703509" cy="6858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1" idx="1"/>
            </p:cNvCxnSpPr>
            <p:nvPr/>
          </p:nvCxnSpPr>
          <p:spPr>
            <a:xfrm flipV="1">
              <a:off x="1981200" y="4495800"/>
              <a:ext cx="1939931" cy="762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присваивание переменных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6951" y="914400"/>
            <a:ext cx="8726607" cy="4876800"/>
            <a:chOff x="226951" y="914400"/>
            <a:chExt cx="8726607" cy="4876800"/>
          </a:xfrm>
        </p:grpSpPr>
        <p:sp>
          <p:nvSpPr>
            <p:cNvPr id="5" name="Rounded Rectangle 4"/>
            <p:cNvSpPr/>
            <p:nvPr/>
          </p:nvSpPr>
          <p:spPr>
            <a:xfrm>
              <a:off x="226951" y="914400"/>
              <a:ext cx="8726607" cy="11430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  </a:r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226951" y="2362200"/>
              <a:ext cx="4116449" cy="16764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static int GetAnIntValue()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var retVal = 9;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return retVal;</a:t>
              </a:r>
            </a:p>
            <a:p>
              <a:pPr marL="179388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72000" y="4191000"/>
              <a:ext cx="4381558" cy="1600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Локальным переменным, объявленным с помощью ключевого слова var, не допускается присваивать в качестве начального значения null</a:t>
              </a:r>
            </a:p>
          </p:txBody>
        </p:sp>
        <p:sp>
          <p:nvSpPr>
            <p:cNvPr id="10" name="Flowchart: Document 9"/>
            <p:cNvSpPr/>
            <p:nvPr/>
          </p:nvSpPr>
          <p:spPr>
            <a:xfrm>
              <a:off x="226951" y="4648200"/>
              <a:ext cx="3067158" cy="990600"/>
            </a:xfrm>
            <a:prstGeom prst="flowChartDocumen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some</a:t>
              </a:r>
              <a:r>
                <a:rPr lang="ru-RU" sz="1600" dirty="0" err="1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Obj</a:t>
              </a:r>
              <a:r>
                <a:rPr lang="ru-RU" sz="1600" dirty="0">
                  <a:solidFill>
                    <a:srgbClr val="C00000"/>
                  </a:solidFill>
                  <a:latin typeface="Consolas" charset="0"/>
                  <a:ea typeface="Consolas" charset="0"/>
                  <a:cs typeface="Consolas" charset="0"/>
                </a:rPr>
                <a:t> = null;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  <p:cxnSp>
          <p:nvCxnSpPr>
            <p:cNvPr id="8" name="Straight Arrow Connector 7"/>
            <p:cNvCxnSpPr>
              <a:stCxn id="5" idx="2"/>
            </p:cNvCxnSpPr>
            <p:nvPr/>
          </p:nvCxnSpPr>
          <p:spPr>
            <a:xfrm flipH="1">
              <a:off x="2590801" y="2057400"/>
              <a:ext cx="1999454" cy="11430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743200" y="4876800"/>
              <a:ext cx="16002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6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8127" y="914400"/>
            <a:ext cx="8247745" cy="5156167"/>
            <a:chOff x="362855" y="918062"/>
            <a:chExt cx="8247745" cy="5156167"/>
          </a:xfrm>
        </p:grpSpPr>
        <p:sp>
          <p:nvSpPr>
            <p:cNvPr id="13" name="Flowchart: Document 12"/>
            <p:cNvSpPr/>
            <p:nvPr/>
          </p:nvSpPr>
          <p:spPr>
            <a:xfrm>
              <a:off x="362855" y="918062"/>
              <a:ext cx="3733801" cy="11811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(length &gt; 10)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int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area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length * length;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6" name="AutoShape 25"/>
            <p:cNvSpPr>
              <a:spLocks noChangeArrowheads="1"/>
            </p:cNvSpPr>
            <p:nvPr/>
          </p:nvSpPr>
          <p:spPr bwMode="auto">
            <a:xfrm>
              <a:off x="6172201" y="1300473"/>
              <a:ext cx="1828800" cy="430371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 marL="231775" indent="-231775">
                <a:buSzPct val="80000"/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Block scope</a:t>
              </a:r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62855" y="2495567"/>
              <a:ext cx="3657599" cy="15240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ShowName()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string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"Bob";</a:t>
              </a: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ctr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AutoShape 25"/>
            <p:cNvSpPr>
              <a:spLocks noChangeArrowheads="1"/>
            </p:cNvSpPr>
            <p:nvPr/>
          </p:nvSpPr>
          <p:spPr bwMode="auto">
            <a:xfrm>
              <a:off x="6279762" y="2873845"/>
              <a:ext cx="2330838" cy="326555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Procedure scope</a:t>
              </a:r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417285" y="4397829"/>
              <a:ext cx="3657600" cy="1676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private 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algn="just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void SetString() 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"Hello World!";</a:t>
              </a:r>
            </a:p>
            <a:p>
              <a:pPr algn="just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just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6477000" y="4786103"/>
              <a:ext cx="1752600" cy="342849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Class scope</a:t>
              </a:r>
            </a:p>
          </p:txBody>
        </p:sp>
        <p:cxnSp>
          <p:nvCxnSpPr>
            <p:cNvPr id="11" name="Straight Arrow Connector 10"/>
            <p:cNvCxnSpPr>
              <a:stCxn id="6" idx="1"/>
              <a:endCxn id="13" idx="3"/>
            </p:cNvCxnSpPr>
            <p:nvPr/>
          </p:nvCxnSpPr>
          <p:spPr>
            <a:xfrm flipH="1" flipV="1">
              <a:off x="4096656" y="1508612"/>
              <a:ext cx="2075545" cy="70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</p:cNvCxnSpPr>
            <p:nvPr/>
          </p:nvCxnSpPr>
          <p:spPr>
            <a:xfrm flipH="1">
              <a:off x="3352800" y="3037123"/>
              <a:ext cx="2926962" cy="16327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1"/>
            </p:cNvCxnSpPr>
            <p:nvPr/>
          </p:nvCxnSpPr>
          <p:spPr>
            <a:xfrm flipH="1" flipV="1">
              <a:off x="3200400" y="4572000"/>
              <a:ext cx="3276600" cy="38552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видимости переменной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009650"/>
            <a:ext cx="8296551" cy="5105400"/>
            <a:chOff x="304800" y="1009650"/>
            <a:chExt cx="8296551" cy="5105400"/>
          </a:xfrm>
        </p:grpSpPr>
        <p:sp>
          <p:nvSpPr>
            <p:cNvPr id="19" name="Flowchart: Document 18"/>
            <p:cNvSpPr/>
            <p:nvPr/>
          </p:nvSpPr>
          <p:spPr>
            <a:xfrm>
              <a:off x="304800" y="1009650"/>
              <a:ext cx="6553200" cy="5105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class CreateMessage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b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string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"Hello";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 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public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DisplayMessage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public void ShowMessage()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{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CreateMessage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 CreateMessage();</a:t>
              </a: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MessageBox.Show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newMessage.</a:t>
              </a:r>
              <a:r>
                <a:rPr lang="ru-RU" sz="1600" b="1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}</a:t>
              </a:r>
            </a:p>
            <a:p>
              <a:pPr marL="1588">
                <a:defRPr/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" name="AutoShape 25"/>
            <p:cNvSpPr>
              <a:spLocks noChangeArrowheads="1"/>
            </p:cNvSpPr>
            <p:nvPr/>
          </p:nvSpPr>
          <p:spPr bwMode="auto">
            <a:xfrm>
              <a:off x="5486400" y="2819400"/>
              <a:ext cx="3114951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Namespace scope</a:t>
              </a:r>
            </a:p>
          </p:txBody>
        </p:sp>
        <p:cxnSp>
          <p:nvCxnSpPr>
            <p:cNvPr id="11" name="Straight Arrow Connector 10"/>
            <p:cNvCxnSpPr>
              <a:stCxn id="12" idx="1"/>
            </p:cNvCxnSpPr>
            <p:nvPr/>
          </p:nvCxnSpPr>
          <p:spPr>
            <a:xfrm flipH="1" flipV="1">
              <a:off x="2819400" y="2667000"/>
              <a:ext cx="2667000" cy="3238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Целочисленные типы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6229"/>
              </p:ext>
            </p:extLst>
          </p:nvPr>
        </p:nvGraphicFramePr>
        <p:xfrm>
          <a:off x="304800" y="990600"/>
          <a:ext cx="8534400" cy="472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9200"/>
                <a:gridCol w="2057400"/>
                <a:gridCol w="52578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</a:t>
                      </a:r>
                      <a:r>
                        <a:rPr lang="ru-RU" sz="1600" b="1" baseline="0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sbyte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–128 to 127</a:t>
                      </a:r>
                      <a:endParaRPr lang="cs-CZ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byte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System.Byte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255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short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System.Int16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–32,768 to 32,767</a:t>
                      </a:r>
                      <a:endParaRPr lang="fi-FI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ushort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System.UInt16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</a:t>
                      </a: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System.Int32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–2,147,483,648 to 2,147,483,647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uint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System.UInt32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4,294,967,295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long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–9,223,372,036,854,775,808 to 9,223,372,036,854,775,807 </a:t>
                      </a:r>
                      <a:endParaRPr lang="is-I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8768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ulong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System.UInt64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18,446,744,073,709,551,615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char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0 to 65,535 (U+0000 to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U+ffff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) 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ипы с плавающей точкой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49489"/>
              </p:ext>
            </p:extLst>
          </p:nvPr>
        </p:nvGraphicFramePr>
        <p:xfrm>
          <a:off x="304800" y="990600"/>
          <a:ext cx="8534399" cy="14935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524000"/>
                <a:gridCol w="3429000"/>
                <a:gridCol w="25907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4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float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System.Single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±1.5 × 10^-45 to ±3.4 × 10^38 </a:t>
                      </a:r>
                      <a:endParaRPr lang="mr-IN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23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(~7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double 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System.Double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±5.0 × 10^-324 to ±1.7 × 10^308 </a:t>
                      </a:r>
                      <a:endParaRPr lang="nb-NO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52 bits 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effectLst/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(~15 decimal digits) 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43200"/>
            <a:ext cx="5372101" cy="30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1506" y="2819400"/>
            <a:ext cx="2382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Основы </a:t>
            </a:r>
            <a:r>
              <a:rPr lang="ru-RU" sz="2800" b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типов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Decimal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4511"/>
              </p:ext>
            </p:extLst>
          </p:nvPr>
        </p:nvGraphicFramePr>
        <p:xfrm>
          <a:off x="304800" y="990600"/>
          <a:ext cx="85343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0600"/>
                <a:gridCol w="1828800"/>
                <a:gridCol w="3657600"/>
                <a:gridCol w="205739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Точность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decimal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System.Decimal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±1.0 × 10^-28 to ±7.9 × 10^28 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28–29 </a:t>
                      </a:r>
                      <a:r>
                        <a:rPr lang="fi-FI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digits</a:t>
                      </a:r>
                      <a:r>
                        <a:rPr lang="fi-FI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endParaRPr lang="fi-FI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Boolean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1824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bool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System.Boolean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false,true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String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64843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string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System.String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Последовательность символов</a:t>
                      </a:r>
                      <a:r>
                        <a:rPr lang="ru-RU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System.Char</a:t>
                      </a: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Object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37330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object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Примитивные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типы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C#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ru-RU" dirty="0" smtClean="0"/>
              <a:t>Т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ип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dynamic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56747"/>
              </p:ext>
            </p:extLst>
          </p:nvPr>
        </p:nvGraphicFramePr>
        <p:xfrm>
          <a:off x="304800" y="990600"/>
          <a:ext cx="8610599" cy="914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6915"/>
                <a:gridCol w="2431228"/>
                <a:gridCol w="486245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C#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BCL </a:t>
                      </a:r>
                      <a:r>
                        <a:rPr lang="ru-RU" sz="1600" b="1" dirty="0" smtClean="0"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тип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Диапазон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dynamic</a:t>
                      </a:r>
                      <a:endParaRPr 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System.Object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2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2421" y="2780035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14665" y="1321296"/>
            <a:ext cx="8634177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/>
              <a:t>типов данных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392" y="990600"/>
            <a:ext cx="8597216" cy="3419950"/>
            <a:chOff x="273392" y="914400"/>
            <a:chExt cx="8597216" cy="3419950"/>
          </a:xfrm>
        </p:grpSpPr>
        <p:grpSp>
          <p:nvGrpSpPr>
            <p:cNvPr id="8" name="Group 7"/>
            <p:cNvGrpSpPr/>
            <p:nvPr/>
          </p:nvGrpSpPr>
          <p:grpSpPr>
            <a:xfrm>
              <a:off x="273392" y="914400"/>
              <a:ext cx="8597216" cy="3419950"/>
              <a:chOff x="152400" y="870157"/>
              <a:chExt cx="8597216" cy="341995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72916" y="870157"/>
                <a:ext cx="8476700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Явное преобразование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explicit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conversion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), требует операции приведение (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casting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just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Требует, чтобы был написан код для выполнения преобразования, которое, в противном случае, может привести к потере информации или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ошибке</a:t>
                </a:r>
                <a:endPara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400" y="2474225"/>
                <a:ext cx="7162800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79388"/>
                <a:r>
                  <a:rPr lang="ru-RU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variableName1 = (</a:t>
                </a:r>
                <a:r>
                  <a:rPr lang="ru-RU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DataType</a:t>
                </a:r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)variableName2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long l = 12345;</a:t>
                </a:r>
              </a:p>
              <a:p>
                <a:pPr marL="179388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 = l;</a:t>
                </a:r>
              </a:p>
              <a:p>
                <a:pPr marL="179388"/>
                <a:endPara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79388"/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 = 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int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)l;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5638801" y="3352800"/>
              <a:ext cx="1066800" cy="342900"/>
            </a:xfrm>
            <a:prstGeom prst="roundRect">
              <a:avLst>
                <a:gd name="adj" fmla="val 4167"/>
              </a:avLst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Casting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962400" y="2895600"/>
              <a:ext cx="1676400" cy="6286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165008" y="3524250"/>
              <a:ext cx="3473792" cy="59055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Константы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и переменные только для чтения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21169" y="990600"/>
            <a:ext cx="8501662" cy="3993158"/>
            <a:chOff x="178105" y="910771"/>
            <a:chExt cx="8501662" cy="3993158"/>
          </a:xfrm>
        </p:grpSpPr>
        <p:sp>
          <p:nvSpPr>
            <p:cNvPr id="12" name="Rounded Rectangle 4"/>
            <p:cNvSpPr/>
            <p:nvPr/>
          </p:nvSpPr>
          <p:spPr>
            <a:xfrm>
              <a:off x="277751" y="1483736"/>
              <a:ext cx="7865401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78105" y="2846529"/>
              <a:ext cx="6863683" cy="2057400"/>
            </a:xfrm>
            <a:prstGeom prst="flowChartDocumen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DataType</a:t>
              </a: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CONSTANTNAME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179388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>
                <a:lnSpc>
                  <a:spcPct val="130000"/>
                </a:lnSpc>
              </a:pPr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double PI = 3.14159;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 radius = 5;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area = PI * radius * radius;</a:t>
              </a:r>
            </a:p>
            <a:p>
              <a:pPr marL="179388">
                <a:lnSpc>
                  <a:spcPct val="13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double circumference = 2 * PI * radius;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7413" y="910771"/>
              <a:ext cx="8472354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Константы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const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только во время разработки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43600" y="3505200"/>
              <a:ext cx="1295400" cy="370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Upper Case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2971800" y="3035446"/>
              <a:ext cx="2971800" cy="65489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7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Константы </a:t>
            </a:r>
            <a:r>
              <a:rPr lang="ru-RU" dirty="0"/>
              <a:t>и переменные только для чтения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7017" y="1043887"/>
            <a:ext cx="8726606" cy="3119368"/>
            <a:chOff x="157017" y="1043887"/>
            <a:chExt cx="8726606" cy="3119368"/>
          </a:xfrm>
        </p:grpSpPr>
        <p:sp>
          <p:nvSpPr>
            <p:cNvPr id="12" name="Rounded Rectangle 4"/>
            <p:cNvSpPr/>
            <p:nvPr/>
          </p:nvSpPr>
          <p:spPr>
            <a:xfrm>
              <a:off x="381000" y="1479922"/>
              <a:ext cx="7882202" cy="114996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57017" y="2874814"/>
              <a:ext cx="8726606" cy="128844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 DataType variableName = </a:t>
              </a:r>
              <a:r>
                <a:rPr lang="ru-RU" sz="1600" b="1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Value</a:t>
              </a:r>
              <a:r>
                <a:rPr lang="ru-RU" sz="1600" b="1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en-US" sz="1600" b="1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endParaRPr lang="ru-RU" sz="1600" b="1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b="1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readonly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string currentDateTime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DateTime.Now.ToString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();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8697" y="1043887"/>
              <a:ext cx="8623246" cy="138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Переменные только для чтения (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read-only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только для хранения неизменяемых данных</a:t>
              </a: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Объявляются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readonly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 algn="just" defTabSz="800100">
                <a:lnSpc>
                  <a:spcPct val="90000"/>
                </a:lnSpc>
                <a:spcAft>
                  <a:spcPct val="35000"/>
                </a:spcAft>
                <a:buFont typeface="Arial" charset="0"/>
                <a:buChar char="•"/>
              </a:pP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Значение можно  инициализировать во время выполнения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33255" y="2819400"/>
            <a:ext cx="4818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Выражения и операции в С#. 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</a:t>
            </a:r>
            <a:r>
              <a:rPr lang="ru-RU" dirty="0" smtClean="0"/>
              <a:t>типа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673" y="1219200"/>
            <a:ext cx="8700654" cy="4497872"/>
            <a:chOff x="218581" y="1189048"/>
            <a:chExt cx="8700654" cy="4497872"/>
          </a:xfrm>
        </p:grpSpPr>
        <p:sp>
          <p:nvSpPr>
            <p:cNvPr id="7" name="Rectangle 6"/>
            <p:cNvSpPr/>
            <p:nvPr/>
          </p:nvSpPr>
          <p:spPr>
            <a:xfrm>
              <a:off x="218581" y="1189048"/>
              <a:ext cx="868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Тип – это именованная абстракция, предназначенная для повторного использования.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1069" y="1967181"/>
              <a:ext cx="8678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Языки программирования содержат синтаксические конструкции, предназначенные для создания типов (язык С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# -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классы, структуры, перечисления, интерфейсы, делегаты).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069" y="3124200"/>
              <a:ext cx="86418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Каждая конструкция некоторым образом отображает принципы определения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типов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CLR.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Тип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– это именованная абстракция, пригодная для повторного использования. Описание типов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находится в метаданных модуля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6309" y="4495800"/>
              <a:ext cx="85066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Имя типа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состоит из трех частей – имени сборки, необязательного префикса, обозначающего имя пространства имен и локального имени типа.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629465" y="53175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1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Выражения</a:t>
            </a:r>
            <a:r>
              <a:rPr lang="ru-RU" dirty="0" smtClean="0"/>
              <a:t>. </a:t>
            </a:r>
            <a:r>
              <a:rPr lang="ru-RU" dirty="0"/>
              <a:t>Операции.</a:t>
            </a:r>
            <a:r>
              <a:rPr lang="ru-RU" dirty="0" smtClean="0"/>
              <a:t> Арность. Ассоциативность. Приоритет</a:t>
            </a:r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36286" y="808048"/>
            <a:ext cx="8917272" cy="5093106"/>
            <a:chOff x="36286" y="808048"/>
            <a:chExt cx="8917272" cy="5093106"/>
          </a:xfrm>
        </p:grpSpPr>
        <p:sp>
          <p:nvSpPr>
            <p:cNvPr id="3" name="Rectangle 2"/>
            <p:cNvSpPr/>
            <p:nvPr/>
          </p:nvSpPr>
          <p:spPr>
            <a:xfrm>
              <a:off x="36286" y="808048"/>
              <a:ext cx="891727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Выражения фундаментальная конструкция, используемая для вычисления и управления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данными</a:t>
              </a:r>
            </a:p>
            <a:p>
              <a:pPr marL="179388" algn="just"/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793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Выражения являются комбинацией операндов и операций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4800" y="2266629"/>
              <a:ext cx="4572000" cy="18466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+ 1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+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 / 2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Answer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 " +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c.ToString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()</a:t>
              </a:r>
            </a:p>
            <a:p>
              <a:pPr>
                <a:defRPr/>
              </a:pP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defRPr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*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System.Math.Tan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theta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2008377"/>
              <a:ext cx="4022827" cy="305763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248400" y="5562600"/>
              <a:ext cx="15311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-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+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5)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0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Операции.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4" y="578825"/>
            <a:ext cx="771245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Операции.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3506448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16000"/>
            <a:ext cx="3654128" cy="301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191000"/>
            <a:ext cx="3865217" cy="200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419600"/>
            <a:ext cx="332876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Операции.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57200" y="1066800"/>
            <a:ext cx="5791200" cy="449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Приведение   (),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Информация о типе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SizeOf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TypeOf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unchecked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 (</a:t>
            </a:r>
            <a:r>
              <a:rPr lang="en-US" dirty="0"/>
              <a:t>The Evaluation Stack 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68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оценки является ключевой структурой приложений MSIL. Это мост между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приложением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ячейками памяти. Он похож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обычный стековый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фреймстека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но есть значительные отличия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Стек вычислений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это средство просмотра приложения, 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его можно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использовать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для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просмотра параметров функции, локальных переменных, временных объектов и т.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д.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 Традиционно параметры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функций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локальные переменные помещаются в стек. В .NET эта информация хранится в отдельных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репозиториях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в которых память зарезервирована для параметров функции и локальных переменных.</a:t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Нельзя напрямую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обращатится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 этим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репозиториям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Доступ к параметрам или локальным переменным требует перемещения данных из памяти в слоты в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 с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помощью команды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И наоборот,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 обновлении локальной переменной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или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параметра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содержимым в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стек вычислений, используется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команду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 Слоты в оценочном стеке составляют 4 или 8 байтов.</a:t>
            </a:r>
            <a:endParaRPr lang="ru-RU" b="0" i="0" dirty="0">
              <a:solidFill>
                <a:schemeClr val="accent3">
                  <a:lumMod val="7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grpSp>
        <p:nvGrpSpPr>
          <p:cNvPr id="5" name="Группа 3"/>
          <p:cNvGrpSpPr/>
          <p:nvPr/>
        </p:nvGrpSpPr>
        <p:grpSpPr>
          <a:xfrm>
            <a:off x="1295400" y="838200"/>
            <a:ext cx="6824499" cy="5257800"/>
            <a:chOff x="1380075" y="1066800"/>
            <a:chExt cx="6511278" cy="5029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0959" y="2475200"/>
              <a:ext cx="1510614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Stackframe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875626" y="5021019"/>
              <a:ext cx="1513680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Stackframe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43783" y="1905000"/>
              <a:ext cx="1382116" cy="6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Evaluation</a:t>
              </a: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 Space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7025" y="3429000"/>
              <a:ext cx="1794328" cy="6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Arguments and 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Local Variables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2308118" y="2201619"/>
              <a:ext cx="782294" cy="35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Grows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Стек вычислений</a:t>
            </a:r>
            <a:endParaRPr lang="en-US" dirty="0"/>
          </a:p>
        </p:txBody>
      </p:sp>
      <p:grpSp>
        <p:nvGrpSpPr>
          <p:cNvPr id="22" name="Группа 8"/>
          <p:cNvGrpSpPr/>
          <p:nvPr/>
        </p:nvGrpSpPr>
        <p:grpSpPr>
          <a:xfrm>
            <a:off x="580215" y="914400"/>
            <a:ext cx="7983569" cy="5181600"/>
            <a:chOff x="304800" y="838200"/>
            <a:chExt cx="8610600" cy="51054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09155" y="1295400"/>
              <a:ext cx="1151796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Local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Variables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21727" y="1295400"/>
              <a:ext cx="1324686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Function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Arguments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8729" y="44196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8729" y="3897868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8729" y="33528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565125" y="838200"/>
              <a:ext cx="1922755" cy="57617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Evaluation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Stack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68729" y="22860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68728" y="28194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56571" y="44196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756571" y="3897868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56571" y="33528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56571" y="22860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56572" y="2819400"/>
              <a:ext cx="320194" cy="3335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210256" y="22860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Load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10256" y="32766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Store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639257" y="32766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Store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26511" y="2362200"/>
              <a:ext cx="1300481" cy="5761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Load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57200" y="1447799"/>
            <a:ext cx="8267700" cy="3505201"/>
            <a:chOff x="457200" y="1447799"/>
            <a:chExt cx="8267700" cy="3505201"/>
          </a:xfrm>
        </p:grpSpPr>
        <p:sp>
          <p:nvSpPr>
            <p:cNvPr id="72" name="Flowchart: Document 8"/>
            <p:cNvSpPr/>
            <p:nvPr/>
          </p:nvSpPr>
          <p:spPr>
            <a:xfrm>
              <a:off x="457200" y="2438400"/>
              <a:ext cx="2286000" cy="1524000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>
                <a:latin typeface="Consolas"/>
                <a:cs typeface="Consolas"/>
              </a:endParaRP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a = 1; </a:t>
              </a: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b = 2; </a:t>
              </a: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c = 3; </a:t>
              </a:r>
            </a:p>
            <a:p>
              <a:endParaRPr lang="hu-HU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int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  <a:r>
                <a:rPr lang="hu-HU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= a + b * c; </a:t>
              </a:r>
            </a:p>
          </p:txBody>
        </p:sp>
        <p:sp>
          <p:nvSpPr>
            <p:cNvPr id="73" name="Flowchart: Document 8"/>
            <p:cNvSpPr/>
            <p:nvPr/>
          </p:nvSpPr>
          <p:spPr>
            <a:xfrm>
              <a:off x="5143500" y="1447799"/>
              <a:ext cx="3581400" cy="3505201"/>
            </a:xfrm>
            <a:prstGeom prst="flowChartDocumen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pPr algn="ctr"/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0</a:t>
              </a:r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:  </a:t>
              </a:r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</a:t>
              </a:r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IL_0001:  ldc.i4.1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IL_0002:  stloc.0     // a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IL_0003:  ldc.i4.2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IL_0004:  stloc.1     // b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IL_0005:  ldc.i4.3    </a:t>
              </a: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IL_0006:  stloc.2     // c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IL_0007:  ldloc.0     // a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IL_0008:  ldloc.1     // b</a:t>
              </a: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IL_0009:  ldloc.2     // c</a:t>
              </a:r>
            </a:p>
            <a:p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IL_000A:  mul         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IL_000B:  add         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IL_000C:  stloc.3     // d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2438400" y="3124200"/>
              <a:ext cx="25146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971800" y="2591811"/>
              <a:ext cx="137569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C# compiler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9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7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8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19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48196" y="1314333"/>
                <a:ext cx="1071126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Slots </a:t>
                </a:r>
              </a:p>
            </p:txBody>
          </p:sp>
          <p:sp>
            <p:nvSpPr>
              <p:cNvPr id="21" name="Rectangle 81"/>
              <p:cNvSpPr/>
              <p:nvPr/>
            </p:nvSpPr>
            <p:spPr>
              <a:xfrm>
                <a:off x="30707" y="4796253"/>
                <a:ext cx="1906107" cy="646331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grpSp>
            <p:nvGrpSpPr>
              <p:cNvPr id="22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81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8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5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7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69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IL_0001: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ldc.i4.1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8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63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64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29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IL_0002: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stloc.0 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IL_0003:  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ldc.i4.2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IL_0004: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stloc.1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2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57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58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3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51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52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4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45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6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35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39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0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38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: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nop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2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4" name="Группа 161"/>
            <p:cNvGrpSpPr/>
            <p:nvPr/>
          </p:nvGrpSpPr>
          <p:grpSpPr>
            <a:xfrm>
              <a:off x="205853" y="762000"/>
              <a:ext cx="8732293" cy="4713713"/>
              <a:chOff x="205853" y="762000"/>
              <a:chExt cx="8732293" cy="4713713"/>
            </a:xfrm>
          </p:grpSpPr>
          <p:grpSp>
            <p:nvGrpSpPr>
              <p:cNvPr id="16" name="Группа 139"/>
              <p:cNvGrpSpPr/>
              <p:nvPr/>
            </p:nvGrpSpPr>
            <p:grpSpPr>
              <a:xfrm>
                <a:off x="205853" y="762000"/>
                <a:ext cx="8732293" cy="4713713"/>
                <a:chOff x="30707" y="772687"/>
                <a:chExt cx="8732293" cy="4713713"/>
              </a:xfrm>
            </p:grpSpPr>
            <p:cxnSp>
              <p:nvCxnSpPr>
                <p:cNvPr id="27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448196" y="1314333"/>
                  <a:ext cx="1071126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Local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Variable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Slots </a:t>
                  </a:r>
                </a:p>
              </p:txBody>
            </p:sp>
            <p:sp>
              <p:nvSpPr>
                <p:cNvPr id="29" name="Rectangle 81"/>
                <p:cNvSpPr/>
                <p:nvPr/>
              </p:nvSpPr>
              <p:spPr>
                <a:xfrm>
                  <a:off x="30707" y="4796253"/>
                  <a:ext cx="1906107" cy="646331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Evaluation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Stack</a:t>
                  </a:r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8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8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7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71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65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66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6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59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60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7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53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54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5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8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47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48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39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4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4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7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8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0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2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4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6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IL_0006: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IL_0007: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ldloc.0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IL_0008: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ldloc.1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IL_0009: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cs-CZ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ldloc.2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IL_0005: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r>
                <a:rPr lang="pl-PL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/>
              <a:t>членов типа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4043" y="1066800"/>
            <a:ext cx="8675914" cy="3693320"/>
            <a:chOff x="228600" y="1066800"/>
            <a:chExt cx="8675914" cy="3693320"/>
          </a:xfrm>
        </p:grpSpPr>
        <p:sp>
          <p:nvSpPr>
            <p:cNvPr id="6" name="Rectangle 5"/>
            <p:cNvSpPr/>
            <p:nvPr/>
          </p:nvSpPr>
          <p:spPr>
            <a:xfrm>
              <a:off x="228600" y="1066800"/>
              <a:ext cx="8675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Определение типа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состоит из определения нулевого или большего количества членов типа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members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).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" y="2036296"/>
              <a:ext cx="86759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type contract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600" y="3559791"/>
              <a:ext cx="86759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Кроме правил доступа к членам, можно определить, должен ли существовать экземпляр типа для доступа к его члену.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5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4" name="Группа 161"/>
            <p:cNvGrpSpPr/>
            <p:nvPr/>
          </p:nvGrpSpPr>
          <p:grpSpPr>
            <a:xfrm>
              <a:off x="205853" y="772637"/>
              <a:ext cx="8732293" cy="4703076"/>
              <a:chOff x="205853" y="772637"/>
              <a:chExt cx="8732293" cy="4703076"/>
            </a:xfrm>
          </p:grpSpPr>
          <p:grpSp>
            <p:nvGrpSpPr>
              <p:cNvPr id="11" name="Группа 139"/>
              <p:cNvGrpSpPr/>
              <p:nvPr/>
            </p:nvGrpSpPr>
            <p:grpSpPr>
              <a:xfrm>
                <a:off x="205853" y="772637"/>
                <a:ext cx="8732293" cy="4703076"/>
                <a:chOff x="30707" y="783324"/>
                <a:chExt cx="8732293" cy="4703076"/>
              </a:xfrm>
            </p:grpSpPr>
            <p:cxnSp>
              <p:nvCxnSpPr>
                <p:cNvPr id="18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448196" y="1314333"/>
                  <a:ext cx="1071126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Local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Variable 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Slots </a:t>
                  </a:r>
                </a:p>
              </p:txBody>
            </p:sp>
            <p:sp>
              <p:nvSpPr>
                <p:cNvPr id="20" name="Rectangle 81"/>
                <p:cNvSpPr/>
                <p:nvPr/>
              </p:nvSpPr>
              <p:spPr>
                <a:xfrm>
                  <a:off x="30707" y="4796253"/>
                  <a:ext cx="1906107" cy="646331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Evaluation</a:t>
                  </a:r>
                </a:p>
                <a:p>
                  <a:pPr algn="ctr"/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Bradley Hand" charset="0"/>
                      <a:ea typeface="Bradley Hand" charset="0"/>
                      <a:cs typeface="Bradley Hand" charset="0"/>
                    </a:rPr>
                    <a:t>Stack</a:t>
                  </a:r>
                </a:p>
              </p:txBody>
            </p:sp>
            <p:grpSp>
              <p:nvGrpSpPr>
                <p:cNvPr id="21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51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8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5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39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40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25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33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34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2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2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2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2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5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add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IL_000A: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mul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9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3" name="Flowchart: Document 8"/>
          <p:cNvSpPr/>
          <p:nvPr/>
        </p:nvSpPr>
        <p:spPr>
          <a:xfrm>
            <a:off x="1066800" y="891307"/>
            <a:ext cx="1828800" cy="972018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x = 1;</a:t>
            </a: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y = x++;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Flowchart: Document 8"/>
          <p:cNvSpPr/>
          <p:nvPr/>
        </p:nvSpPr>
        <p:spPr>
          <a:xfrm>
            <a:off x="838200" y="2514600"/>
            <a:ext cx="2743200" cy="28956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IL_0000</a:t>
            </a:r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IL_0004:  dup</a:t>
            </a: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IL_0005:  ldc.i4.1</a:t>
            </a:r>
          </a:p>
          <a:p>
            <a:r>
              <a:rPr lang="hu-HU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IL_0006:  add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Flowchart: Document 8"/>
          <p:cNvSpPr/>
          <p:nvPr/>
        </p:nvSpPr>
        <p:spPr>
          <a:xfrm>
            <a:off x="4953000" y="958216"/>
            <a:ext cx="1600200" cy="8382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x = 1;</a:t>
            </a:r>
          </a:p>
          <a:p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Flowchart: Document 8"/>
          <p:cNvSpPr/>
          <p:nvPr/>
        </p:nvSpPr>
        <p:spPr>
          <a:xfrm>
            <a:off x="4724400" y="2552700"/>
            <a:ext cx="2771405" cy="2819400"/>
          </a:xfrm>
          <a:prstGeom prst="flowChartDocumen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IL_0000</a:t>
            </a:r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IL_0004:  ldc.i4.1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IL_0005:  </a:t>
            </a:r>
            <a:r>
              <a:rPr lang="ro-RO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endParaRPr lang="ro-RO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IL_0006:  dup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1981200" y="1799064"/>
            <a:ext cx="228600" cy="71553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>
            <a:off x="5753100" y="1741002"/>
            <a:ext cx="357003" cy="8116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07751" y="1959291"/>
            <a:ext cx="13756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C# compiler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0102" y="1962185"/>
            <a:ext cx="13756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accent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C# compiler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Группа 181"/>
          <p:cNvGrpSpPr/>
          <p:nvPr/>
        </p:nvGrpSpPr>
        <p:grpSpPr>
          <a:xfrm>
            <a:off x="133802" y="685800"/>
            <a:ext cx="8861007" cy="5745775"/>
            <a:chOff x="133802" y="685800"/>
            <a:chExt cx="8861007" cy="5745775"/>
          </a:xfrm>
        </p:grpSpPr>
        <p:grpSp>
          <p:nvGrpSpPr>
            <p:cNvPr id="4" name="Группа 178"/>
            <p:cNvGrpSpPr/>
            <p:nvPr/>
          </p:nvGrpSpPr>
          <p:grpSpPr>
            <a:xfrm>
              <a:off x="133802" y="685800"/>
              <a:ext cx="8861007" cy="5745775"/>
              <a:chOff x="100473" y="670361"/>
              <a:chExt cx="8861007" cy="5745775"/>
            </a:xfrm>
          </p:grpSpPr>
          <p:cxnSp>
            <p:nvCxnSpPr>
              <p:cNvPr id="6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78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80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-442144" y="2185730"/>
                <a:ext cx="1423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Stackframe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40029" y="4935279"/>
                <a:ext cx="14285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Stackframe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2763447" y="1837822"/>
                <a:ext cx="11739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Evaluation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Stack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Space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2591236" y="3146206"/>
                <a:ext cx="15488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Arguments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and </a:t>
                </a:r>
              </a:p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Local Variables</a:t>
                </a:r>
              </a:p>
            </p:txBody>
          </p:sp>
          <p:cxnSp>
            <p:nvCxnSpPr>
              <p:cNvPr id="16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Grows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20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71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2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73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64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66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59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52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54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32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38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25152" y="842516"/>
                <a:ext cx="2655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Настройка вызова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311410" y="845823"/>
                <a:ext cx="2655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accent2">
                        <a:lumMod val="50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Выполнение метода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45" name="Скругленная соединительная линия 52"/>
              <p:cNvCxnSpPr/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5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90571" y="2819400"/>
            <a:ext cx="5504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Управление потоком выполнения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потоком выполнения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поддерживает множество утверждений, которые составляют таксономию следующим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образом</a:t>
            </a:r>
          </a:p>
          <a:p>
            <a:pPr algn="just"/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</a:t>
            </a:r>
            <a:endParaRPr lang="ru-RU" dirty="0" smtClean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Declaration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Selection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statements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Iteration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Jump statements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management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</a:p>
          <a:p>
            <a:pPr marL="542925" indent="-265113" algn="just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and unchecked contexts </a:t>
            </a:r>
          </a:p>
          <a:p>
            <a:pPr algn="just"/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выражения</a:t>
            </a:r>
            <a:endParaRPr lang="ru-RU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8600" y="762000"/>
            <a:ext cx="8686800" cy="5369210"/>
            <a:chOff x="228600" y="762000"/>
            <a:chExt cx="8686800" cy="5369210"/>
          </a:xfrm>
        </p:grpSpPr>
        <p:grpSp>
          <p:nvGrpSpPr>
            <p:cNvPr id="12" name="Group 11"/>
            <p:cNvGrpSpPr/>
            <p:nvPr/>
          </p:nvGrpSpPr>
          <p:grpSpPr>
            <a:xfrm>
              <a:off x="228600" y="762000"/>
              <a:ext cx="8686800" cy="5369210"/>
              <a:chOff x="228600" y="762000"/>
              <a:chExt cx="8686800" cy="536921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563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Expression statements</a:t>
                </a:r>
                <a:r>
                  <a:rPr lang="ru-RU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mr-IN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позволяют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подмножеству выражений, поддерживаемых языком, появляться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самостоятельно,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как правило, потому что они имеют полезные побочные эффекты, помимо создания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значения. Включают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различные формы присваивания,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инкременты и декременты в постфиксной и префиксной форме,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но также и вызовы методов.</a:t>
                </a:r>
                <a:endPara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3362" y="2838001"/>
                <a:ext cx="7972426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("Hello World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static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void Main()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//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Wasteful computation, ignoring the result. </a:t>
                </a:r>
              </a:p>
              <a:p>
                <a:r>
                  <a:rPr lang="ru-RU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Math.Sin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Math.PI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/ 2); </a:t>
                </a:r>
                <a:endPara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name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Bart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25;</a:t>
                </a:r>
                <a:b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age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+= 1;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172200" y="2838001"/>
                <a:ext cx="248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Expression statements</a:t>
                </a:r>
                <a:r>
                  <a:rPr lang="ru-RU" b="1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H="1">
                <a:off x="4038600" y="3048000"/>
                <a:ext cx="2133600" cy="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2209800" y="3048000"/>
                <a:ext cx="3962400" cy="1219200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/>
            <p:cNvCxnSpPr/>
            <p:nvPr/>
          </p:nvCxnSpPr>
          <p:spPr>
            <a:xfrm flipH="1">
              <a:off x="1828800" y="3022667"/>
              <a:ext cx="4343400" cy="2514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7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блоки</a:t>
            </a:r>
            <a:endParaRPr lang="ru-RU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762000"/>
            <a:ext cx="8686800" cy="4216301"/>
            <a:chOff x="228600" y="762000"/>
            <a:chExt cx="8686800" cy="4216301"/>
          </a:xfrm>
        </p:grpSpPr>
        <p:grpSp>
          <p:nvGrpSpPr>
            <p:cNvPr id="5" name="Group 4"/>
            <p:cNvGrpSpPr/>
            <p:nvPr/>
          </p:nvGrpSpPr>
          <p:grpSpPr>
            <a:xfrm>
              <a:off x="228600" y="762000"/>
              <a:ext cx="8686800" cy="4216301"/>
              <a:chOff x="228600" y="762000"/>
              <a:chExt cx="8686800" cy="42163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8600" y="762000"/>
                <a:ext cx="8686800" cy="783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just">
                  <a:lnSpc>
                    <a:spcPct val="13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Blocks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- области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кода, ограниченные фигурными фигурными скобками, - это способ группировать несколько операторов </a:t>
                </a:r>
                <a:r>
                  <a:rPr lang="ru-RU" dirty="0" smtClean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вместе, играют 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роль в определении переменных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28600" y="2362200"/>
                <a:ext cx="8229600" cy="2616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</a:t>
                </a:r>
                <a:r>
                  <a:rPr lang="en-US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&gt;= 18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session.User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= user;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NavigateToHomepage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user.Homepage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LogInvalidAccessAttempt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ShowAccessDeniedPage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();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b="1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172200" y="2838001"/>
              <a:ext cx="2483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3048000"/>
              <a:ext cx="2133600" cy="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267200" y="3022667"/>
              <a:ext cx="1905000" cy="12445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объявления</a:t>
            </a:r>
            <a:endParaRPr lang="ru-RU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762000"/>
            <a:ext cx="8686800" cy="3474660"/>
            <a:chOff x="228600" y="762000"/>
            <a:chExt cx="8686800" cy="3474660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Declaration statements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-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используются для объявления локальных переменных или констант путем сопоставления имени с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идентификатором, тесно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связаны с блоками из-за правил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области видимости.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667000"/>
              <a:ext cx="624401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age;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name; // This is invalid.</a:t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name =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"Bart";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Here we can infer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triangleSideCount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3;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48400" y="2849940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Expression statements</a:t>
              </a:r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2057400" y="2895600"/>
              <a:ext cx="4114800" cy="152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3022667"/>
              <a:ext cx="2133600" cy="101593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505200" y="3048000"/>
              <a:ext cx="2667000" cy="5334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066800"/>
            <a:ext cx="8686800" cy="4057563"/>
            <a:chOff x="228600" y="762000"/>
            <a:chExt cx="8686800" cy="4057563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Selection</a:t>
              </a:r>
              <a:r>
                <a:rPr lang="ru-RU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предоставляют инструменты для ветвления потока выполнения на основе результата оценки выражения. Поток может быть переключен на основе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результата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булева условия, которые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могут использоваться для перехода в том или ином направлении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511239"/>
              <a:ext cx="78486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Ignore when condition evaluates false. 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</a:t>
              </a:r>
            </a:p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 handle the false case.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(condition)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-if-true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else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statement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-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if-false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832763" y="306845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one-way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3810000" y="3253118"/>
            <a:ext cx="3022763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72838" y="419100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either-or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if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3657600" y="4375666"/>
            <a:ext cx="3215238" cy="18466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6114" y="1219200"/>
            <a:ext cx="8693672" cy="4072354"/>
            <a:chOff x="206114" y="1219200"/>
            <a:chExt cx="8693672" cy="4072354"/>
          </a:xfrm>
        </p:grpSpPr>
        <p:grpSp>
          <p:nvGrpSpPr>
            <p:cNvPr id="14" name="Group 13"/>
            <p:cNvGrpSpPr/>
            <p:nvPr/>
          </p:nvGrpSpPr>
          <p:grpSpPr>
            <a:xfrm>
              <a:off x="244214" y="1219200"/>
              <a:ext cx="8655572" cy="3157954"/>
              <a:chOff x="228600" y="990600"/>
              <a:chExt cx="8655572" cy="315795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28600" y="990600"/>
                <a:ext cx="78486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if (n % 2 == 0)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("Even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else </a:t>
                </a:r>
                <a:endPara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{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	</a:t>
                </a:r>
                <a:r>
                  <a:rPr lang="en-U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Console.WriteLine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</a:p>
              <a:p>
                <a:r>
                  <a:rPr lang="en-U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}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8600" y="3810000"/>
                <a:ext cx="3326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mr-IN" sz="1600" dirty="0" err="1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% 2 == 0 ?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Even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Odd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mr-IN" sz="1600" dirty="0" smtClean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endParaRPr lang="mr-IN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0800" y="2133600"/>
                <a:ext cx="2483372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either-or</a:t>
                </a:r>
                <a:r>
                  <a:rPr lang="ru-RU" dirty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 </a:t>
                </a:r>
                <a:r>
                  <a:rPr lang="ru-RU" dirty="0" err="1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if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endParaRP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form if-statement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vs</a:t>
                </a:r>
              </a:p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  <a:latin typeface="Bradley Hand" charset="0"/>
                    <a:ea typeface="Bradley Hand" charset="0"/>
                    <a:cs typeface="Bradley Hand" charset="0"/>
                  </a:rPr>
                  <a:t>ternary statement</a:t>
                </a:r>
                <a:endParaRPr lang="en-US" dirty="0">
                  <a:latin typeface="Bradley Hand" charset="0"/>
                  <a:ea typeface="Bradley Hand" charset="0"/>
                  <a:cs typeface="Bradley Hand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7" idx="1"/>
              </p:cNvCxnSpPr>
              <p:nvPr/>
            </p:nvCxnSpPr>
            <p:spPr>
              <a:xfrm flipH="1" flipV="1">
                <a:off x="2209800" y="2179261"/>
                <a:ext cx="4191000" cy="62375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7" idx="1"/>
              </p:cNvCxnSpPr>
              <p:nvPr/>
            </p:nvCxnSpPr>
            <p:spPr>
              <a:xfrm flipH="1">
                <a:off x="3555152" y="2803014"/>
                <a:ext cx="2845648" cy="100698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06114" y="4953000"/>
              <a:ext cx="8556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result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?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true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 :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false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78314" y="4342373"/>
              <a:ext cx="2483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ternary 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statement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3733800" y="4527039"/>
              <a:ext cx="2644514" cy="42596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/>
              <a:t>членов типа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3698" y="838200"/>
            <a:ext cx="8656603" cy="3901819"/>
            <a:chOff x="258796" y="783112"/>
            <a:chExt cx="8656603" cy="3901819"/>
          </a:xfrm>
        </p:grpSpPr>
        <p:sp>
          <p:nvSpPr>
            <p:cNvPr id="8" name="Rectangle 7"/>
            <p:cNvSpPr/>
            <p:nvPr/>
          </p:nvSpPr>
          <p:spPr>
            <a:xfrm>
              <a:off x="266056" y="783112"/>
              <a:ext cx="86493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Существует три фундаментальных вида членов типа – поля, методы и вложенные типы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8798" y="1710154"/>
              <a:ext cx="86566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Поле – это именованная единица хранения данных, ассоциированная с типом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8797" y="2433711"/>
              <a:ext cx="86566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Метод – это именованная операция, которую можно вызвать и выполнить 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9686" y="3040071"/>
              <a:ext cx="8645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Вложенный тип – это другой тип, определенный как часть реализации объявляющего типа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8796" y="4038600"/>
              <a:ext cx="86566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Другие виды членов типа – события, свойства и т.д. – это методы, расширенные с помощью метаданных!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5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4214" y="1219200"/>
            <a:ext cx="8655572" cy="2554545"/>
            <a:chOff x="244214" y="1219200"/>
            <a:chExt cx="8655572" cy="2554545"/>
          </a:xfrm>
        </p:grpSpPr>
        <p:sp>
          <p:nvSpPr>
            <p:cNvPr id="4" name="Rectangle 3"/>
            <p:cNvSpPr/>
            <p:nvPr/>
          </p:nvSpPr>
          <p:spPr>
            <a:xfrm>
              <a:off x="244214" y="1219200"/>
              <a:ext cx="7848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object foo =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"Hello,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("Hello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world!");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 (foo is string s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62200"/>
              <a:ext cx="3108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Pattern matching C# 7.0</a:t>
              </a:r>
              <a:endParaRPr lang="en-US" dirty="0"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3429000" y="1905000"/>
              <a:ext cx="2362200" cy="641866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743200" y="2546866"/>
              <a:ext cx="3048000" cy="80593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5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5750" y="1295400"/>
            <a:ext cx="8572500" cy="3508653"/>
            <a:chOff x="371475" y="1295400"/>
            <a:chExt cx="8572500" cy="3508653"/>
          </a:xfrm>
        </p:grpSpPr>
        <p:sp>
          <p:nvSpPr>
            <p:cNvPr id="4" name="Rectangle 3"/>
            <p:cNvSpPr/>
            <p:nvPr/>
          </p:nvSpPr>
          <p:spPr>
            <a:xfrm>
              <a:off x="371475" y="1489591"/>
              <a:ext cx="7848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switch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expression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heck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[test1]: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case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[test2]: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default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: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...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   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5775" y="1295400"/>
              <a:ext cx="4648200" cy="3508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Каждый блок кода в операторе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switch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должен заканчиваться оператором, который явно завершает конструкцию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exit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ase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tatement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]).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опустить этот оператор, в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озникнет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ошибка компиляции. В качестве таких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операторов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можно использовать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:</a:t>
              </a:r>
              <a:endPara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</a:p>
            <a:p>
              <a:pPr marL="285750" lvl="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throw;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goto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c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ase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testX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return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выбора</a:t>
            </a:r>
            <a:r>
              <a:rPr lang="en-US" dirty="0" smtClean="0"/>
              <a:t>. </a:t>
            </a:r>
            <a:r>
              <a:rPr lang="ru-RU" dirty="0" smtClean="0"/>
              <a:t>Оператор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875" y="762000"/>
            <a:ext cx="88582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 control = 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switch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control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TextBox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  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t.Multiline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when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c.DropDownStyle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ComboBoxStyle.DropDown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c.Items.Count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ComboBox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           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c.SelectedItem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("Unknown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");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case null:</a:t>
            </a:r>
            <a:endParaRPr lang="ru-RU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throw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ArgumentNullException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nameof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(control));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1" y="990600"/>
            <a:ext cx="328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Pattern matching C# 7.0</a:t>
            </a:r>
            <a:endParaRPr lang="en-US" dirty="0"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514602" y="1359932"/>
            <a:ext cx="4843461" cy="3926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1359932"/>
            <a:ext cx="2252663" cy="130706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9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циклов </a:t>
            </a:r>
            <a:r>
              <a:rPr lang="en-US" dirty="0" smtClean="0"/>
              <a:t>while </a:t>
            </a:r>
            <a:r>
              <a:rPr lang="ru-RU" dirty="0" smtClean="0"/>
              <a:t>и </a:t>
            </a:r>
            <a:r>
              <a:rPr lang="en-US" dirty="0" smtClean="0"/>
              <a:t>do</a:t>
            </a:r>
            <a:endParaRPr lang="ru-RU" dirty="0"/>
          </a:p>
        </p:txBody>
      </p:sp>
      <p:grpSp>
        <p:nvGrpSpPr>
          <p:cNvPr id="9" name="Group 8"/>
          <p:cNvGrpSpPr/>
          <p:nvPr/>
        </p:nvGrpSpPr>
        <p:grpSpPr>
          <a:xfrm>
            <a:off x="209550" y="762000"/>
            <a:ext cx="8729662" cy="4587554"/>
            <a:chOff x="209550" y="762000"/>
            <a:chExt cx="8729662" cy="4587554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Iteration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обычно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называются циклами; они выполняют содержащуюся инструкцию несколько раз на основе какого-либо условия или для выполнения заданного фрагмента кода для каждого элемента в последовательности данных.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9550" y="2117804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([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condition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52812" y="2117804"/>
              <a:ext cx="5486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(!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reader.EndOfStream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reader.ReadLine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6700" y="3533672"/>
              <a:ext cx="27051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do</a:t>
              </a:r>
              <a:endPara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while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52812" y="3533672"/>
              <a:ext cx="5334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k;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/>
              </a:r>
              <a:b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 </a:t>
              </a: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("Press x to exit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");</a:t>
              </a:r>
            </a:p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	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Console.ReadKey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().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KeyChar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 </a:t>
              </a:r>
              <a:endPara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 (k != 'x');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41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циклов.</a:t>
            </a:r>
            <a:r>
              <a:rPr lang="en-US" dirty="0" smtClean="0"/>
              <a:t> C-Style </a:t>
            </a:r>
            <a:r>
              <a:rPr lang="ru-RU" dirty="0" smtClean="0"/>
              <a:t>циклы</a:t>
            </a:r>
            <a:r>
              <a:rPr lang="en-US" dirty="0" smtClean="0"/>
              <a:t> for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" y="812840"/>
            <a:ext cx="8858250" cy="5352633"/>
            <a:chOff x="-38100" y="1041440"/>
            <a:chExt cx="8858250" cy="5352633"/>
          </a:xfrm>
        </p:grpSpPr>
        <p:sp>
          <p:nvSpPr>
            <p:cNvPr id="4" name="Rectangle 3"/>
            <p:cNvSpPr/>
            <p:nvPr/>
          </p:nvSpPr>
          <p:spPr>
            <a:xfrm>
              <a:off x="95250" y="1041440"/>
              <a:ext cx="87249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</a:t>
              </a:r>
              <a:r>
                <a:rPr lang="en-US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rV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ariable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= 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starting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alue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[condition]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[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counter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M</a:t>
              </a:r>
              <a:r>
                <a:rPr lang="ru-RU" sz="1600" dirty="0" err="1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odification</a:t>
              </a:r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   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-38100" y="2362200"/>
              <a:ext cx="8724899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2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 . .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marL="176213"/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 10;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++)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loop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which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can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use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6213"/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j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also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available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here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0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циклов.</a:t>
            </a:r>
            <a:r>
              <a:rPr lang="en-US" dirty="0" smtClean="0"/>
              <a:t> </a:t>
            </a:r>
            <a:r>
              <a:rPr lang="ru-RU" dirty="0" smtClean="0"/>
              <a:t>Итерирование по коллекции </a:t>
            </a:r>
            <a:r>
              <a:rPr lang="mr-IN" dirty="0" smtClean="0"/>
              <a:t>–</a:t>
            </a:r>
            <a:r>
              <a:rPr lang="ru-RU" dirty="0" smtClean="0"/>
              <a:t> цикл</a:t>
            </a:r>
            <a:r>
              <a:rPr lang="en-US" dirty="0" smtClean="0"/>
              <a:t> </a:t>
            </a:r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9550" y="812840"/>
            <a:ext cx="87249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itemType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iterationVariable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 collection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string[] messages =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GetMessagesFromSomewhere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(string message in messages)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(message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762000"/>
            <a:ext cx="8686800" cy="3910349"/>
            <a:chOff x="228600" y="762000"/>
            <a:chExt cx="8686800" cy="3910349"/>
          </a:xfrm>
        </p:grpSpPr>
        <p:sp>
          <p:nvSpPr>
            <p:cNvPr id="3" name="Rectangle 2"/>
            <p:cNvSpPr/>
            <p:nvPr/>
          </p:nvSpPr>
          <p:spPr>
            <a:xfrm>
              <a:off x="228600" y="762000"/>
              <a:ext cx="8686800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>
                <a:lnSpc>
                  <a:spcPct val="130000"/>
                </a:lnSpc>
              </a:pP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Jump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statements </a:t>
              </a:r>
              <a:r>
                <a:rPr lang="mr-IN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способ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явно передать управление, что может означать различные вещи: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можете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перейти к следующей итерации цикла или полностью выйти из цикла, вернуться из метода, выбросить исключение и т.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д. 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2117804"/>
              <a:ext cx="86106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{ 1, 2, 3, 4, 5, 6, 7, 8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0;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while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oldNumbers.Length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&gt;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(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oldNumbers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] == 5)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{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}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count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++;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</a:t>
            </a:r>
            <a:r>
              <a:rPr lang="en-US" dirty="0" smtClean="0"/>
              <a:t> </a:t>
            </a:r>
            <a:r>
              <a:rPr lang="ru-RU" dirty="0" err="1" smtClean="0"/>
              <a:t>break</a:t>
            </a:r>
            <a:r>
              <a:rPr lang="ru-RU" dirty="0" smtClean="0"/>
              <a:t>, </a:t>
            </a:r>
            <a:r>
              <a:rPr lang="ru-RU" dirty="0" err="1" smtClean="0"/>
              <a:t>continue</a:t>
            </a:r>
            <a:r>
              <a:rPr lang="ru-RU" dirty="0" smtClean="0"/>
              <a:t>, </a:t>
            </a:r>
            <a:r>
              <a:rPr lang="en-US" dirty="0" err="1" smtClean="0"/>
              <a:t>goto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266700" y="838200"/>
            <a:ext cx="86106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{ 1, 2, 3, 4, 5, 6, 7, 8 };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oldNumbers.Length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oldNumbers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== 5)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3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исключений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Exception handling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выполняется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блочно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-управляемым образом, когда область кода, называемая защищенным блоком, имеет связанные блоки обработчика исключений для типов исключений, которые она готова обрабатывать. Помимо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обра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отки исключения,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может быть указан блок, который выполняется независимо от результата защищенного блока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finally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ресурсами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Resource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management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обеспечивает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правильный подход к использованию ресурсов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независимо от того, что происходит во время выполнения кода. Оператор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#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предоставляет средство для использования структурированного подхода при работе с ресурсами путем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назначения ресурса блока,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гарантируя, что ресурс очищается независимо от того, как элемент управления покидает этот блок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Иерархия </a:t>
            </a:r>
            <a:r>
              <a:rPr lang="ru-RU" dirty="0" smtClean="0"/>
              <a:t>типов </a:t>
            </a:r>
            <a:r>
              <a:rPr lang="en-US" dirty="0" smtClean="0"/>
              <a:t>.NET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Блокировка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Locks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способ координации выполнения параллельного кода.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операции над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объектом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использование блокировки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lock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гарантирует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никакой другой код не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сможет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выполняться до тех пор, пока удерживается блокировка. Это позволяет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структурировать выполнение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операций, которые касаются объекта, предотвращая несогласованные состояния.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Проверяемый и непроверяемый контексты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68680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30000"/>
              </a:lnSpc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Checked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and unchecked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contexts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непроверяемый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контексты для управления арифметическим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переполнением. Существуют в виде синтаксиса выражения и синтаксиса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оператора на основе блока.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37931" y="2819400"/>
            <a:ext cx="1609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массива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4800" y="1443841"/>
            <a:ext cx="82296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целое. Массивы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имеют следующие характеристики: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каждый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элемент в массиве содержит значение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индексируются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 нуля 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нижняя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граница массива индекс его первого элемента</a:t>
            </a:r>
          </a:p>
          <a:p>
            <a:pPr marL="285750" lvl="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могут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быть одномерными, многомерными или непрямоугольные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ранг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массива это число измерений в массиве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400" y="1143000"/>
            <a:ext cx="8891206" cy="4722235"/>
            <a:chOff x="100394" y="1305342"/>
            <a:chExt cx="8891206" cy="4722235"/>
          </a:xfrm>
        </p:grpSpPr>
        <p:sp>
          <p:nvSpPr>
            <p:cNvPr id="3" name="Rectangle 2"/>
            <p:cNvSpPr/>
            <p:nvPr/>
          </p:nvSpPr>
          <p:spPr>
            <a:xfrm>
              <a:off x="5503689" y="1548250"/>
              <a:ext cx="28251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Одномерные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(single,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sz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) 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массивы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81000" y="1305342"/>
              <a:ext cx="80772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[20];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[20];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[5]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{ 1, 2, 3, 4, 5 };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list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{ 1, 2, 3, 4, 5 };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3" idx="2"/>
            </p:cNvCxnSpPr>
            <p:nvPr/>
          </p:nvCxnSpPr>
          <p:spPr>
            <a:xfrm flipH="1">
              <a:off x="4267201" y="2194581"/>
              <a:ext cx="2649054" cy="83224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00394" y="5104247"/>
              <a:ext cx="88912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Если не инициализировать элементы массива, компилятор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C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# инициализирует их автоматически при его создании с помощью ключевого слова </a:t>
              </a:r>
              <a:r>
                <a:rPr lang="ru-RU" dirty="0" err="1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new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значениями по умолчанию для его базового типа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Одномерные массивы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3388" y="914400"/>
            <a:ext cx="8277224" cy="5219430"/>
            <a:chOff x="538455" y="952771"/>
            <a:chExt cx="8277224" cy="5219430"/>
          </a:xfrm>
        </p:grpSpPr>
        <p:grpSp>
          <p:nvGrpSpPr>
            <p:cNvPr id="49" name="Group 48"/>
            <p:cNvGrpSpPr/>
            <p:nvPr/>
          </p:nvGrpSpPr>
          <p:grpSpPr>
            <a:xfrm>
              <a:off x="742687" y="1981200"/>
              <a:ext cx="8072992" cy="4191001"/>
              <a:chOff x="742628" y="1859197"/>
              <a:chExt cx="8072992" cy="370340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42628" y="2749795"/>
                <a:ext cx="1082348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squares</a:t>
                </a:r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0x0000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</a:t>
                </a: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21297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charset="0"/>
                    <a:ea typeface="Consolas" charset="0"/>
                    <a:cs typeface="Consolas" charset="0"/>
                  </a:rPr>
                  <a:t>0x0000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296876" cy="299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538455" y="952771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squares[1] = 1;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Одномерные массивы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0536" y="939702"/>
            <a:ext cx="8595143" cy="5232499"/>
            <a:chOff x="220536" y="939702"/>
            <a:chExt cx="8595143" cy="5232499"/>
          </a:xfrm>
        </p:grpSpPr>
        <p:grpSp>
          <p:nvGrpSpPr>
            <p:cNvPr id="13" name="Group 12"/>
            <p:cNvGrpSpPr/>
            <p:nvPr/>
          </p:nvGrpSpPr>
          <p:grpSpPr>
            <a:xfrm>
              <a:off x="892723" y="1981200"/>
              <a:ext cx="7922956" cy="4191001"/>
              <a:chOff x="892723" y="1981200"/>
              <a:chExt cx="7922956" cy="4191001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92723" y="1981200"/>
                <a:ext cx="7922956" cy="4191001"/>
                <a:chOff x="892664" y="1859197"/>
                <a:chExt cx="7922956" cy="370340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892664" y="2749795"/>
                  <a:ext cx="857927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names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7" name="Rounded Rectangle 6"/>
                <p:cNvSpPr/>
                <p:nvPr/>
              </p:nvSpPr>
              <p:spPr>
                <a:xfrm>
                  <a:off x="3995084" y="2089066"/>
                  <a:ext cx="2024715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System.String</a:t>
                  </a:r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[]</a:t>
                  </a:r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1940392" y="2670142"/>
                  <a:ext cx="1295400" cy="508000"/>
                  <a:chOff x="4767915" y="1888073"/>
                  <a:chExt cx="1295400" cy="508000"/>
                </a:xfrm>
              </p:grpSpPr>
              <p:sp>
                <p:nvSpPr>
                  <p:cNvPr id="31" name="Rectangle 30"/>
                  <p:cNvSpPr/>
                  <p:nvPr/>
                </p:nvSpPr>
                <p:spPr>
                  <a:xfrm>
                    <a:off x="4767915" y="1888073"/>
                    <a:ext cx="1295400" cy="5080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5334000" y="2057400"/>
                    <a:ext cx="152400" cy="1761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cxnSp>
              <p:nvCxnSpPr>
                <p:cNvPr id="9" name="Straight Connector 8"/>
                <p:cNvCxnSpPr>
                  <a:stCxn id="31" idx="0"/>
                  <a:endCxn id="7" idx="1"/>
                </p:cNvCxnSpPr>
                <p:nvPr/>
              </p:nvCxnSpPr>
              <p:spPr>
                <a:xfrm flipV="1">
                  <a:off x="2588092" y="2326139"/>
                  <a:ext cx="1406992" cy="344003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/>
                <p:cNvSpPr/>
                <p:nvPr/>
              </p:nvSpPr>
              <p:spPr>
                <a:xfrm>
                  <a:off x="5110396" y="2839469"/>
                  <a:ext cx="1981200" cy="272313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630522" y="301296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658877" y="2912976"/>
                  <a:ext cx="2541256" cy="73719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olid"/>
                  <a:tailEnd type="stealth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/>
                <p:cNvSpPr/>
                <p:nvPr/>
              </p:nvSpPr>
              <p:spPr>
                <a:xfrm>
                  <a:off x="6986820" y="1859197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System.String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cxnSp>
              <p:nvCxnSpPr>
                <p:cNvPr id="18" name="Straight Connector 17"/>
                <p:cNvCxnSpPr>
                  <a:stCxn id="11" idx="0"/>
                  <a:endCxn id="17" idx="1"/>
                </p:cNvCxnSpPr>
                <p:nvPr/>
              </p:nvCxnSpPr>
              <p:spPr>
                <a:xfrm flipV="1">
                  <a:off x="6278222" y="2096270"/>
                  <a:ext cx="708598" cy="916699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5200133" y="3082303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0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630522" y="368065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Consolas" charset="0"/>
                      <a:ea typeface="Consolas" charset="0"/>
                      <a:cs typeface="Consolas" charset="0"/>
                    </a:rPr>
                    <a:t>(null)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200133" y="3749984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1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812127" y="4253206"/>
                  <a:ext cx="521297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...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630522" y="481795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Consolas" charset="0"/>
                      <a:ea typeface="Consolas" charset="0"/>
                      <a:cs typeface="Consolas" charset="0"/>
                    </a:rPr>
                    <a:t>(null)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200133" y="4887293"/>
                  <a:ext cx="296876" cy="299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9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7520279" y="4042468"/>
                <a:ext cx="1295400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onsolas" charset="0"/>
                    <a:ea typeface="Consolas" charset="0"/>
                    <a:cs typeface="Consolas" charset="0"/>
                  </a:rPr>
                  <a:t>"Skit"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02081" y="3474626"/>
                <a:ext cx="152400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25" name="Straight Arrow Connector 24"/>
              <p:cNvCxnSpPr>
                <a:stCxn id="24" idx="6"/>
                <a:endCxn id="22" idx="0"/>
              </p:cNvCxnSpPr>
              <p:nvPr/>
            </p:nvCxnSpPr>
            <p:spPr>
              <a:xfrm>
                <a:off x="6354481" y="3574321"/>
                <a:ext cx="1813498" cy="468147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/>
            <p:cNvSpPr/>
            <p:nvPr/>
          </p:nvSpPr>
          <p:spPr>
            <a:xfrm>
              <a:off x="220536" y="939702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names = new string[10];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names[0] =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Skit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Многомерные массивы</a:t>
            </a:r>
            <a:endParaRPr lang="ru-RU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6948" y="1058468"/>
            <a:ext cx="8440796" cy="3013886"/>
            <a:chOff x="226948" y="1058468"/>
            <a:chExt cx="8440796" cy="3013886"/>
          </a:xfrm>
        </p:grpSpPr>
        <p:sp>
          <p:nvSpPr>
            <p:cNvPr id="3" name="Rectangle 2"/>
            <p:cNvSpPr/>
            <p:nvPr/>
          </p:nvSpPr>
          <p:spPr>
            <a:xfrm>
              <a:off x="5943600" y="1058468"/>
              <a:ext cx="27241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88" algn="ctr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Многомерные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(multiple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)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массивы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6949" y="1537949"/>
              <a:ext cx="76962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;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two-dimensional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table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[10, 2];</a:t>
              </a:r>
            </a:p>
            <a:p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 . . .</a:t>
              </a:r>
            </a:p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[,,]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cube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[3, 2, 5]; //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three-dimensional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3" idx="2"/>
            </p:cNvCxnSpPr>
            <p:nvPr/>
          </p:nvCxnSpPr>
          <p:spPr>
            <a:xfrm flipH="1">
              <a:off x="4191000" y="1704799"/>
              <a:ext cx="3114672" cy="27640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2"/>
            </p:cNvCxnSpPr>
            <p:nvPr/>
          </p:nvCxnSpPr>
          <p:spPr>
            <a:xfrm flipH="1">
              <a:off x="7010400" y="1704799"/>
              <a:ext cx="295272" cy="73360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26948" y="3733800"/>
              <a:ext cx="82312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 smtClean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 , ,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…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]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arrayName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new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Type</a:t>
              </a:r>
              <a:r>
                <a:rPr lang="ru-RU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 Size1, Size2 , . . . ];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Многомерные массивы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88"/>
            <a:r>
              <a:rPr lang="ru-RU" dirty="0" smtClean="0"/>
              <a:t>Зубчатые массивы</a:t>
            </a:r>
            <a:r>
              <a:rPr lang="en-US" dirty="0" smtClean="0"/>
              <a:t> (jagged arrays)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477000" y="981046"/>
            <a:ext cx="155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8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J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agged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array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25" y="1676400"/>
            <a:ext cx="85995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[][]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[10][];</a:t>
            </a: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[0]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[5];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specify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different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sizes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[7];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aggedArray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[9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[21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];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[][,]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[3][,]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{{1, 3}, {5, 7}},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{{0, 2}, {4, 6}, {8, 10}},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[,] {{11, 22}, {99, 88}, {0, 9}}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2" name="Straight Arrow Connector 11"/>
          <p:cNvCxnSpPr>
            <a:stCxn id="3" idx="2"/>
          </p:cNvCxnSpPr>
          <p:nvPr/>
        </p:nvCxnSpPr>
        <p:spPr>
          <a:xfrm flipH="1">
            <a:off x="4800600" y="1350378"/>
            <a:ext cx="2451773" cy="4784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ru-RU" dirty="0" smtClean="0"/>
              <a:t>типов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838200"/>
            <a:ext cx="8534400" cy="2442856"/>
            <a:chOff x="304800" y="822076"/>
            <a:chExt cx="8534400" cy="2442856"/>
          </a:xfrm>
        </p:grpSpPr>
        <p:sp>
          <p:nvSpPr>
            <p:cNvPr id="3" name="Rectangle 2"/>
            <p:cNvSpPr/>
            <p:nvPr/>
          </p:nvSpPr>
          <p:spPr>
            <a:xfrm>
              <a:off x="304800" y="822076"/>
              <a:ext cx="85344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" y="2082577"/>
              <a:ext cx="853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Экземпляры значимых типов это значения, ссылочных типов – объекты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" y="2895600"/>
              <a:ext cx="853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Каждый объект или каждое значение являются экземпляром только одного типа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3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Зубчатые массивы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3976" y="914400"/>
            <a:ext cx="8536048" cy="5136026"/>
            <a:chOff x="226952" y="959974"/>
            <a:chExt cx="8536048" cy="5136026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6952" y="2032832"/>
              <a:ext cx="8536048" cy="4063168"/>
              <a:chOff x="226952" y="2032832"/>
              <a:chExt cx="8536048" cy="40631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26952" y="2968160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vectors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101813" y="2036819"/>
                <a:ext cx="2220337" cy="536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System.Int32[][]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338775" y="2849995"/>
                <a:ext cx="1420558" cy="574884"/>
                <a:chOff x="5000129" y="1863309"/>
                <a:chExt cx="1295400" cy="508000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5000129" y="1863309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571628" y="2029213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48" name="Straight Connector 47"/>
              <p:cNvCxnSpPr>
                <a:stCxn id="70" idx="0"/>
                <a:endCxn id="46" idx="1"/>
              </p:cNvCxnSpPr>
              <p:nvPr/>
            </p:nvCxnSpPr>
            <p:spPr>
              <a:xfrm flipV="1">
                <a:off x="2049054" y="2305106"/>
                <a:ext cx="1052759" cy="54488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028866" y="3398111"/>
                <a:ext cx="1697877" cy="26978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53" name="Straight Arrow Connector 52"/>
              <p:cNvCxnSpPr>
                <a:stCxn id="71" idx="6"/>
                <a:endCxn id="50" idx="0"/>
              </p:cNvCxnSpPr>
              <p:nvPr/>
            </p:nvCxnSpPr>
            <p:spPr>
              <a:xfrm>
                <a:off x="2132615" y="3137437"/>
                <a:ext cx="1745190" cy="260674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ounded Rectangle 53"/>
              <p:cNvSpPr/>
              <p:nvPr/>
            </p:nvSpPr>
            <p:spPr>
              <a:xfrm>
                <a:off x="5554844" y="2032832"/>
                <a:ext cx="2005493" cy="536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System.Int32[]</a:t>
                </a:r>
              </a:p>
            </p:txBody>
          </p:sp>
          <p:cxnSp>
            <p:nvCxnSpPr>
              <p:cNvPr id="55" name="Straight Connector 54"/>
              <p:cNvCxnSpPr>
                <a:stCxn id="57" idx="0"/>
                <a:endCxn id="54" idx="1"/>
              </p:cNvCxnSpPr>
              <p:nvPr/>
            </p:nvCxnSpPr>
            <p:spPr>
              <a:xfrm flipV="1">
                <a:off x="3936806" y="2301119"/>
                <a:ext cx="1618038" cy="125883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3445305" y="3559958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445305" y="5343976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01813" y="3708559"/>
                <a:ext cx="3042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1 </a:t>
                </a: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2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445305" y="4436779"/>
                <a:ext cx="983001" cy="57488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853243" y="3747705"/>
                <a:ext cx="167124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847983" y="5539093"/>
                <a:ext cx="167124" cy="1993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634683" y="3398111"/>
                <a:ext cx="3128317" cy="8690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930933" y="3381572"/>
                <a:ext cx="2818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0     1     2     3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748998" y="3720562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521859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291353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8060847" y="3708559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34683" y="5191382"/>
                <a:ext cx="1656670" cy="8690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930933" y="5174843"/>
                <a:ext cx="11881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0     </a:t>
                </a:r>
                <a:r>
                  <a:rPr lang="en-US" sz="1600">
                    <a:solidFill>
                      <a:schemeClr val="accent3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1  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748997" y="5513833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521858" y="5501830"/>
                <a:ext cx="597232" cy="48609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cxnSp>
            <p:nvCxnSpPr>
              <p:cNvPr id="93" name="Straight Arrow Connector 92"/>
              <p:cNvCxnSpPr>
                <a:stCxn id="31" idx="6"/>
                <a:endCxn id="58" idx="1"/>
              </p:cNvCxnSpPr>
              <p:nvPr/>
            </p:nvCxnSpPr>
            <p:spPr>
              <a:xfrm flipV="1">
                <a:off x="4020367" y="3832656"/>
                <a:ext cx="1614316" cy="14744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32" idx="6"/>
                <a:endCxn id="87" idx="1"/>
              </p:cNvCxnSpPr>
              <p:nvPr/>
            </p:nvCxnSpPr>
            <p:spPr>
              <a:xfrm flipV="1">
                <a:off x="4015107" y="5625927"/>
                <a:ext cx="1619576" cy="12861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/>
            <p:cNvSpPr/>
            <p:nvPr/>
          </p:nvSpPr>
          <p:spPr>
            <a:xfrm>
              <a:off x="254772" y="959974"/>
              <a:ext cx="4572000" cy="8617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[2];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Неявно </a:t>
            </a:r>
            <a:r>
              <a:rPr lang="ru-RU" dirty="0"/>
              <a:t>типизированные </a:t>
            </a:r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228600" y="762000"/>
            <a:ext cx="8915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mixed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[] { 1,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DateTime.Now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, 1.2 </a:t>
            </a:r>
            <a:r>
              <a:rPr lang="ru-RU" sz="16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en-US" sz="16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 1, 10, 100, 1000 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hello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world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 };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Luca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Mads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Luke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Dinesh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Karen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Suma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Frances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"}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}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//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jagged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strings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{1, 2, 3, 4},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 {5, 6, 7, 8}</a:t>
            </a: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};</a:t>
            </a:r>
          </a:p>
          <a:p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ru-RU" sz="16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Ковариантность</a:t>
            </a:r>
            <a:r>
              <a:rPr lang="ru-RU" dirty="0" smtClean="0"/>
              <a:t> массивов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1364" y="914400"/>
            <a:ext cx="8821272" cy="5039465"/>
            <a:chOff x="17928" y="914400"/>
            <a:chExt cx="8821272" cy="5039465"/>
          </a:xfrm>
        </p:grpSpPr>
        <p:sp>
          <p:nvSpPr>
            <p:cNvPr id="3" name="Rectangle 2"/>
            <p:cNvSpPr/>
            <p:nvPr/>
          </p:nvSpPr>
          <p:spPr>
            <a:xfrm>
              <a:off x="17928" y="914400"/>
              <a:ext cx="8668871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strings = new string[3]{"one", "two", "three"};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objects = strings;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string[]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stringsAgain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new string[3];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stringsAgain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= (string[])objects;</a:t>
              </a:r>
              <a:endPara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19800" y="1752600"/>
              <a:ext cx="266699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 algn="ctr"/>
              <a:r>
                <a:rPr lang="ru-RU" dirty="0" err="1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Ковариантность</a:t>
              </a:r>
              <a:endParaRPr lang="ru-RU" dirty="0" smtClean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1588" algn="ctr"/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 только для ссылочных типов </a:t>
              </a:r>
              <a:endParaRPr lang="ru-RU" dirty="0">
                <a:solidFill>
                  <a:schemeClr val="accent3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419600" y="1981200"/>
              <a:ext cx="1600200" cy="22860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857" y="3114511"/>
              <a:ext cx="6553200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integers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[3] { 1, 2, 3 };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object[3];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objects = integers</a:t>
              </a:r>
              <a:r>
                <a:rPr lang="en-US" sz="1600" dirty="0" smtClean="0">
                  <a:solidFill>
                    <a:srgbClr val="C00000"/>
                  </a:solidFill>
                  <a:latin typeface="Consolas" pitchFamily="49" charset="0"/>
                  <a:cs typeface="Consolas" pitchFamily="49" charset="0"/>
                </a:rPr>
                <a:t>;</a:t>
              </a:r>
              <a:endParaRPr lang="ru-RU" sz="16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76900" y="4072523"/>
              <a:ext cx="685800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588" algn="ctr"/>
              <a:r>
                <a:rPr lang="en-US" dirty="0" smtClean="0">
                  <a:solidFill>
                    <a:srgbClr val="C00000"/>
                  </a:solidFill>
                  <a:latin typeface="Bradley Hand" charset="0"/>
                  <a:ea typeface="Bradley Hand" charset="0"/>
                  <a:cs typeface="Bradley Hand" charset="0"/>
                </a:rPr>
                <a:t>CTE</a:t>
              </a:r>
              <a:endParaRPr lang="ru-RU" dirty="0">
                <a:solidFill>
                  <a:srgbClr val="C0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2438400" y="4072523"/>
              <a:ext cx="3238500" cy="18466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7928" y="4784314"/>
              <a:ext cx="882127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[] integers = new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[5];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object[] objects = new object[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integers.Length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];</a:t>
              </a:r>
            </a:p>
            <a:p>
              <a:pPr marL="179388">
                <a:lnSpc>
                  <a:spcPct val="150000"/>
                </a:lnSpc>
              </a:pP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Array.Copy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(integers, objects,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integers.Length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);</a:t>
              </a:r>
              <a:endParaRPr lang="ru-RU" sz="16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85344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5750" algn="just"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7338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внутренний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массив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ассоциированный с полем, сначала необходимо решить, вправе ли вызывающая программа иметь доступ к этому массиву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0335" y="3244334"/>
            <a:ext cx="5843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fontAlgn="auto"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Символы, строки и работа с текстом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grpSp>
        <p:nvGrpSpPr>
          <p:cNvPr id="6" name="Group 5"/>
          <p:cNvGrpSpPr/>
          <p:nvPr/>
        </p:nvGrpSpPr>
        <p:grpSpPr>
          <a:xfrm>
            <a:off x="304800" y="762000"/>
            <a:ext cx="8534400" cy="5399041"/>
            <a:chOff x="381000" y="878339"/>
            <a:chExt cx="8534400" cy="5399041"/>
          </a:xfrm>
        </p:grpSpPr>
        <p:sp>
          <p:nvSpPr>
            <p:cNvPr id="3" name="Rectangle 2"/>
            <p:cNvSpPr/>
            <p:nvPr/>
          </p:nvSpPr>
          <p:spPr>
            <a:xfrm>
              <a:off x="381000" y="878339"/>
              <a:ext cx="83820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double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('\u0033');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());//3</a:t>
              </a:r>
            </a:p>
            <a:p>
              <a:pPr lvl="0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‘\u00bc’ is the “vulgar fraction one quarter ('¼')”</a:t>
              </a: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('\u00bc');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());//0.25</a:t>
              </a:r>
            </a:p>
            <a:p>
              <a:pPr lvl="0"/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 ‘A’ is the “Latin capital letter A”</a:t>
              </a: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Char.GetNumericValue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('A');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d.ToString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());//-1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81000" y="3722835"/>
              <a:ext cx="85344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smtClean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char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n;</a:t>
              </a: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(char)65;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(c); //A</a:t>
              </a: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 = (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)c;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(n); //65</a:t>
              </a: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</a:t>
              </a:r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Convert.ToChar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(65);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(c); //A</a:t>
              </a:r>
            </a:p>
            <a:p>
              <a:pPr lvl="0"/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 = Convert.ToInt32(c);</a:t>
              </a:r>
            </a:p>
            <a:p>
              <a:pPr lvl="0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(n); //65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6952" y="702923"/>
            <a:ext cx="4268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6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6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6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779" y="702922"/>
            <a:ext cx="342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ru-RU" dirty="0"/>
              <a:t>типов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990600"/>
            <a:ext cx="8839200" cy="3637445"/>
            <a:chOff x="152400" y="1003666"/>
            <a:chExt cx="8839200" cy="3637445"/>
          </a:xfrm>
        </p:grpSpPr>
        <p:sp>
          <p:nvSpPr>
            <p:cNvPr id="3" name="Rectangle 2"/>
            <p:cNvSpPr/>
            <p:nvPr/>
          </p:nvSpPr>
          <p:spPr>
            <a:xfrm>
              <a:off x="152400" y="1003666"/>
              <a:ext cx="8839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Связь между типом и его экземпляром может быть явной или неявной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668226"/>
              <a:ext cx="86106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Объявление локальной переменной или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поля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значимого типа (например, 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System.Int32</a:t>
              </a:r>
              <a:r>
                <a:rPr lang="ru-RU" dirty="0" smtClean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приводит к выделению в памяти блока, связанного со своим типом только посредством кода, обрабатывающего этот блок. Среда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 (компилятор и процедура проверки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 обеспечивают поддержку связи этого блока памяти с типом после загрузки кода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" y="3440782"/>
              <a:ext cx="86680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CLR 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это заголовок объекта (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object header</a:t>
              </a:r>
              <a:r>
                <a:rPr lang="ru-RU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335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335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sz="1600" dirty="0">
                      <a:solidFill>
                        <a:schemeClr val="accent3">
                          <a:lumMod val="75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</a:t>
            </a:r>
            <a:r>
              <a:rPr lang="ru-RU" dirty="0"/>
              <a:t>ссылочного и значимого </a:t>
            </a:r>
            <a:r>
              <a:rPr lang="ru-RU" dirty="0" smtClean="0"/>
              <a:t>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17355</TotalTime>
  <Words>6853</Words>
  <Application>Microsoft Macintosh PowerPoint</Application>
  <PresentationFormat>On-screen Show (4:3)</PresentationFormat>
  <Paragraphs>1603</Paragraphs>
  <Slides>110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 Black</vt:lpstr>
      <vt:lpstr>Bradley Hand</vt:lpstr>
      <vt:lpstr>Calibri</vt:lpstr>
      <vt:lpstr>Consolas</vt:lpstr>
      <vt:lpstr>Helvetica</vt:lpstr>
      <vt:lpstr>Lucida Grande</vt:lpstr>
      <vt:lpstr>Narkisim</vt:lpstr>
      <vt:lpstr>Trebuchet MS</vt:lpstr>
      <vt:lpstr>Wingdings</vt:lpstr>
      <vt:lpstr>Arial</vt:lpstr>
      <vt:lpstr>EPAM_PPT_General_Template_20150223</vt:lpstr>
      <vt:lpstr>PowerPoint Presentation</vt:lpstr>
      <vt:lpstr>PowerPoint Presentation</vt:lpstr>
      <vt:lpstr>Понятие типа</vt:lpstr>
      <vt:lpstr>Определение членов типа</vt:lpstr>
      <vt:lpstr>Определение членов типа</vt:lpstr>
      <vt:lpstr>Иерархия типов .NET Framework</vt:lpstr>
      <vt:lpstr>Использование типов</vt:lpstr>
      <vt:lpstr>Использование типов</vt:lpstr>
      <vt:lpstr>Переменные ссылочного и значимого типов</vt:lpstr>
      <vt:lpstr>Переменные ссылочного и значимого типов</vt:lpstr>
      <vt:lpstr>Понятие переменной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Область видимости переменной</vt:lpstr>
      <vt:lpstr>Примитивные типы C#. Целочисленные типы</vt:lpstr>
      <vt:lpstr>Примитивные типы C#. Типы с плавающей точкой</vt:lpstr>
      <vt:lpstr>Примитивные типы C#. Тип Decimal</vt:lpstr>
      <vt:lpstr>Примитивные типы C#. Тип Boolean</vt:lpstr>
      <vt:lpstr>Примитивные типы C#. Тип String</vt:lpstr>
      <vt:lpstr>Примитивные типы C#. Тип Object</vt:lpstr>
      <vt:lpstr>Примитивные типы C#. Тип dynamic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Выражения. Операции. Арность. Ассоциативность. Приоритет</vt:lpstr>
      <vt:lpstr>Операции. </vt:lpstr>
      <vt:lpstr>Операции. </vt:lpstr>
      <vt:lpstr>Операции.</vt:lpstr>
      <vt:lpstr>Стек вычислений (The Evaluation Stack )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PowerPoint Presentation</vt:lpstr>
      <vt:lpstr>Управление потоком выполнения</vt:lpstr>
      <vt:lpstr>Операторы выражения</vt:lpstr>
      <vt:lpstr>Операторы блоки</vt:lpstr>
      <vt:lpstr>Операторы объявления</vt:lpstr>
      <vt:lpstr>Операторы выбора. Оператор if</vt:lpstr>
      <vt:lpstr>Операторы выбора. Оператор if</vt:lpstr>
      <vt:lpstr>Операторы выбора. Оператор if</vt:lpstr>
      <vt:lpstr>Операторы выбора. Оператор switch</vt:lpstr>
      <vt:lpstr>Операторы выбора. Оператор switch</vt:lpstr>
      <vt:lpstr>Операторы циклов while и do</vt:lpstr>
      <vt:lpstr>Операторы циклов. C-Style циклы for</vt:lpstr>
      <vt:lpstr>Операторы циклов. Итерирование по коллекции – цикл foreach</vt:lpstr>
      <vt:lpstr>Операторы break, continue, goto</vt:lpstr>
      <vt:lpstr>Операторы break, continue, goto</vt:lpstr>
      <vt:lpstr>Обработка исключений</vt:lpstr>
      <vt:lpstr>Управление ресурсами</vt:lpstr>
      <vt:lpstr>Блокировка</vt:lpstr>
      <vt:lpstr>Проверяемый и непроверяемый контексты</vt:lpstr>
      <vt:lpstr>PowerPoint Presentation</vt:lpstr>
      <vt:lpstr>Понятие массива</vt:lpstr>
      <vt:lpstr>Создание и инициализация массивов</vt:lpstr>
      <vt:lpstr>Одномерные массивы</vt:lpstr>
      <vt:lpstr>Одномерные массивы</vt:lpstr>
      <vt:lpstr>Многомерные массивы</vt:lpstr>
      <vt:lpstr>Многомерные массивы</vt:lpstr>
      <vt:lpstr>Зубчатые массивы (jagged arrays)</vt:lpstr>
      <vt:lpstr>Зубчатые массивы</vt:lpstr>
      <vt:lpstr>Неявно типизированные массивы</vt:lpstr>
      <vt:lpstr>Ковариантность массивов</vt:lpstr>
      <vt:lpstr>Передача и возврат массивов</vt:lpstr>
      <vt:lpstr>PowerPoint Presentation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1194</cp:revision>
  <dcterms:created xsi:type="dcterms:W3CDTF">2008-09-08T12:48:20Z</dcterms:created>
  <dcterms:modified xsi:type="dcterms:W3CDTF">2017-12-19T11:47:38Z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